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53B2E5-2AB3-46B2-81A5-0E68EB8C7A0C}" type="datetimeFigureOut">
              <a:rPr lang="en-IN" smtClean="0"/>
              <a:t>19-02-2018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F9C1F6-4EE3-4410-B310-AA6A0455EAC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2153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F9C1F6-4EE3-4410-B310-AA6A0455EACF}" type="slidenum">
              <a:rPr lang="en-IN" smtClean="0"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2958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THE MUGHAL EMPIRE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633876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304800" y="301203"/>
            <a:ext cx="803148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IN" sz="2000" b="1" dirty="0" err="1" smtClean="0"/>
              <a:t>Diwan</a:t>
            </a:r>
            <a:r>
              <a:rPr lang="en-IN" sz="2000" b="1" dirty="0" smtClean="0"/>
              <a:t> – I – </a:t>
            </a:r>
            <a:r>
              <a:rPr lang="en-IN" sz="2000" b="1" dirty="0" err="1" smtClean="0"/>
              <a:t>Wizarat</a:t>
            </a:r>
            <a:r>
              <a:rPr lang="en-IN" sz="2000" b="1" dirty="0" smtClean="0"/>
              <a:t> – also called as </a:t>
            </a:r>
            <a:r>
              <a:rPr lang="en-IN" sz="2000" b="1" dirty="0" err="1" smtClean="0"/>
              <a:t>Wazir</a:t>
            </a:r>
            <a:r>
              <a:rPr lang="en-IN" sz="2000" b="1" dirty="0" smtClean="0"/>
              <a:t> ____ in charge of Revenue and Finance .</a:t>
            </a:r>
          </a:p>
          <a:p>
            <a:pPr marL="342900" indent="-342900">
              <a:buAutoNum type="arabicPeriod"/>
            </a:pPr>
            <a:endParaRPr lang="en-IN" sz="2000" b="1" dirty="0"/>
          </a:p>
          <a:p>
            <a:pPr marL="342900" indent="-342900">
              <a:buAutoNum type="arabicPeriod"/>
            </a:pPr>
            <a:r>
              <a:rPr lang="en-IN" sz="2000" b="1" dirty="0" err="1" smtClean="0"/>
              <a:t>Diwan</a:t>
            </a:r>
            <a:r>
              <a:rPr lang="en-IN" sz="2000" b="1" dirty="0" smtClean="0"/>
              <a:t> – I – </a:t>
            </a:r>
            <a:r>
              <a:rPr lang="en-IN" sz="2000" b="1" dirty="0" err="1" smtClean="0"/>
              <a:t>Ariz</a:t>
            </a:r>
            <a:r>
              <a:rPr lang="en-IN" sz="2000" b="1" dirty="0" smtClean="0"/>
              <a:t> _____ in </a:t>
            </a:r>
            <a:r>
              <a:rPr lang="en-IN" sz="2000" b="1" dirty="0"/>
              <a:t>c</a:t>
            </a:r>
            <a:r>
              <a:rPr lang="en-IN" sz="2000" b="1" dirty="0" smtClean="0"/>
              <a:t>harge of Army </a:t>
            </a:r>
          </a:p>
          <a:p>
            <a:endParaRPr lang="en-IN" sz="2000" b="1" dirty="0" smtClean="0"/>
          </a:p>
          <a:p>
            <a:r>
              <a:rPr lang="en-IN" sz="2000" b="1" dirty="0" smtClean="0"/>
              <a:t>3.  </a:t>
            </a:r>
            <a:r>
              <a:rPr lang="en-IN" sz="2000" b="1" dirty="0" err="1" smtClean="0"/>
              <a:t>Diwan</a:t>
            </a:r>
            <a:r>
              <a:rPr lang="en-IN" sz="2000" b="1" dirty="0" smtClean="0"/>
              <a:t> – I – </a:t>
            </a:r>
            <a:r>
              <a:rPr lang="en-IN" sz="2000" b="1" dirty="0" err="1" smtClean="0"/>
              <a:t>Rasalat</a:t>
            </a:r>
            <a:r>
              <a:rPr lang="en-IN" sz="2000" b="1" dirty="0" smtClean="0"/>
              <a:t>  _____ Foreign Minister . </a:t>
            </a:r>
          </a:p>
          <a:p>
            <a:pPr marL="342900" indent="-342900">
              <a:buAutoNum type="arabicPeriod"/>
            </a:pPr>
            <a:endParaRPr lang="en-IN" sz="2000" b="1" dirty="0"/>
          </a:p>
          <a:p>
            <a:pPr marL="342900" indent="-342900">
              <a:buAutoNum type="arabicPeriod"/>
            </a:pPr>
            <a:endParaRPr lang="en-IN" sz="2000" b="1" dirty="0" smtClean="0"/>
          </a:p>
          <a:p>
            <a:r>
              <a:rPr lang="en-IN" sz="2000" b="1" dirty="0" smtClean="0"/>
              <a:t>4.  </a:t>
            </a:r>
            <a:r>
              <a:rPr lang="en-IN" sz="2000" b="1" dirty="0" err="1" smtClean="0"/>
              <a:t>Diwan</a:t>
            </a:r>
            <a:r>
              <a:rPr lang="en-IN" sz="2000" b="1" dirty="0" smtClean="0"/>
              <a:t> – i- </a:t>
            </a:r>
            <a:r>
              <a:rPr lang="en-IN" sz="2000" b="1" dirty="0" err="1" smtClean="0"/>
              <a:t>Insha</a:t>
            </a:r>
            <a:r>
              <a:rPr lang="en-IN" sz="2000" b="1" dirty="0" smtClean="0"/>
              <a:t> _____ Minister for Communications .</a:t>
            </a:r>
          </a:p>
          <a:p>
            <a:pPr marL="342900" indent="-342900">
              <a:buAutoNum type="arabicPeriod"/>
            </a:pPr>
            <a:endParaRPr lang="en-IN" dirty="0"/>
          </a:p>
          <a:p>
            <a:r>
              <a:rPr lang="en-IN" dirty="0" smtClean="0"/>
              <a:t>His empire was divided into </a:t>
            </a:r>
            <a:r>
              <a:rPr lang="en-IN" b="1" dirty="0" smtClean="0"/>
              <a:t>47  </a:t>
            </a:r>
            <a:r>
              <a:rPr lang="en-IN" b="1" dirty="0" err="1" smtClean="0"/>
              <a:t>Sarkars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endParaRPr lang="en-IN" dirty="0" smtClean="0"/>
          </a:p>
          <a:p>
            <a:r>
              <a:rPr lang="en-IN" b="1" dirty="0" smtClean="0"/>
              <a:t>Chief </a:t>
            </a:r>
            <a:r>
              <a:rPr lang="en-IN" b="1" dirty="0" err="1" smtClean="0"/>
              <a:t>Shiqda</a:t>
            </a:r>
            <a:r>
              <a:rPr lang="en-IN" dirty="0" err="1" smtClean="0"/>
              <a:t>r</a:t>
            </a:r>
            <a:r>
              <a:rPr lang="en-IN" dirty="0" smtClean="0"/>
              <a:t>  ( Law and Order ) and </a:t>
            </a:r>
          </a:p>
          <a:p>
            <a:endParaRPr lang="en-IN" dirty="0"/>
          </a:p>
          <a:p>
            <a:r>
              <a:rPr lang="en-IN" b="1" dirty="0" smtClean="0"/>
              <a:t>Chief </a:t>
            </a:r>
            <a:r>
              <a:rPr lang="en-IN" b="1" dirty="0" err="1" smtClean="0"/>
              <a:t>Munsif</a:t>
            </a:r>
            <a:r>
              <a:rPr lang="en-IN" b="1" dirty="0" smtClean="0"/>
              <a:t>  </a:t>
            </a:r>
            <a:r>
              <a:rPr lang="en-IN" dirty="0" smtClean="0"/>
              <a:t>( Judge ) were the two officers in charge  of the Administration in each  </a:t>
            </a:r>
            <a:r>
              <a:rPr lang="en-IN" dirty="0" err="1" smtClean="0"/>
              <a:t>Sarkar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Each </a:t>
            </a:r>
            <a:r>
              <a:rPr lang="en-IN" dirty="0" err="1" smtClean="0"/>
              <a:t>Sarkar</a:t>
            </a:r>
            <a:r>
              <a:rPr lang="en-IN" dirty="0" smtClean="0"/>
              <a:t> was divided into several </a:t>
            </a:r>
            <a:r>
              <a:rPr lang="en-IN" b="1" dirty="0" err="1" smtClean="0"/>
              <a:t>Parganas</a:t>
            </a:r>
            <a:r>
              <a:rPr lang="en-IN" b="1" dirty="0" smtClean="0"/>
              <a:t> </a:t>
            </a:r>
            <a:r>
              <a:rPr lang="en-IN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415187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304800"/>
            <a:ext cx="838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 smtClean="0"/>
              <a:t>Shiqdar</a:t>
            </a:r>
            <a:r>
              <a:rPr lang="en-IN" dirty="0" smtClean="0"/>
              <a:t>  ___ Military officer </a:t>
            </a:r>
          </a:p>
          <a:p>
            <a:endParaRPr lang="en-IN" dirty="0"/>
          </a:p>
          <a:p>
            <a:r>
              <a:rPr lang="en-IN" dirty="0" smtClean="0"/>
              <a:t>Amin ____ Land Revenue </a:t>
            </a:r>
          </a:p>
          <a:p>
            <a:endParaRPr lang="en-IN" dirty="0"/>
          </a:p>
          <a:p>
            <a:r>
              <a:rPr lang="en-IN" dirty="0" err="1" smtClean="0"/>
              <a:t>Fatedar</a:t>
            </a:r>
            <a:r>
              <a:rPr lang="en-IN" dirty="0" smtClean="0"/>
              <a:t> ____ Treasurer </a:t>
            </a:r>
          </a:p>
          <a:p>
            <a:endParaRPr lang="en-IN" dirty="0"/>
          </a:p>
          <a:p>
            <a:r>
              <a:rPr lang="en-IN" dirty="0" err="1" smtClean="0"/>
              <a:t>Karkuns</a:t>
            </a:r>
            <a:r>
              <a:rPr lang="en-IN" dirty="0" smtClean="0"/>
              <a:t>  ____ Accountants    were </a:t>
            </a:r>
            <a:r>
              <a:rPr lang="en-IN" dirty="0" err="1" smtClean="0"/>
              <a:t>incharge</a:t>
            </a:r>
            <a:r>
              <a:rPr lang="en-IN" dirty="0" smtClean="0"/>
              <a:t> of the administration of each </a:t>
            </a:r>
            <a:r>
              <a:rPr lang="en-IN" dirty="0" err="1" smtClean="0"/>
              <a:t>Pargana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There were also many administrative units called </a:t>
            </a:r>
            <a:r>
              <a:rPr lang="en-IN" dirty="0" err="1" smtClean="0"/>
              <a:t>Iqtas</a:t>
            </a:r>
            <a:r>
              <a:rPr lang="en-IN" dirty="0" smtClean="0"/>
              <a:t> .</a:t>
            </a:r>
          </a:p>
          <a:p>
            <a:endParaRPr lang="en-IN" b="1" dirty="0"/>
          </a:p>
          <a:p>
            <a:endParaRPr lang="en-IN" b="1" dirty="0" smtClean="0"/>
          </a:p>
          <a:p>
            <a:r>
              <a:rPr lang="en-IN" b="1" dirty="0" smtClean="0"/>
              <a:t>The Land Revenue Administration </a:t>
            </a:r>
            <a:r>
              <a:rPr lang="en-IN" dirty="0" smtClean="0"/>
              <a:t>was well organized under </a:t>
            </a:r>
            <a:r>
              <a:rPr lang="en-IN" dirty="0" err="1" smtClean="0"/>
              <a:t>Sher</a:t>
            </a:r>
            <a:r>
              <a:rPr lang="en-IN" dirty="0" smtClean="0"/>
              <a:t> Shah .</a:t>
            </a:r>
          </a:p>
          <a:p>
            <a:endParaRPr lang="en-IN" dirty="0"/>
          </a:p>
          <a:p>
            <a:r>
              <a:rPr lang="en-IN" b="1" dirty="0" smtClean="0"/>
              <a:t>Land Survey </a:t>
            </a:r>
            <a:r>
              <a:rPr lang="en-IN" dirty="0" smtClean="0"/>
              <a:t>was carefully  done .</a:t>
            </a:r>
          </a:p>
          <a:p>
            <a:endParaRPr lang="en-IN" dirty="0"/>
          </a:p>
          <a:p>
            <a:r>
              <a:rPr lang="en-IN" dirty="0" smtClean="0"/>
              <a:t>All cultivable lands were classified into</a:t>
            </a:r>
            <a:r>
              <a:rPr lang="en-IN" b="1" dirty="0" smtClean="0"/>
              <a:t> three </a:t>
            </a:r>
            <a:r>
              <a:rPr lang="en-IN" dirty="0" smtClean="0"/>
              <a:t>classes .</a:t>
            </a:r>
          </a:p>
          <a:p>
            <a:endParaRPr lang="en-IN" dirty="0"/>
          </a:p>
          <a:p>
            <a:r>
              <a:rPr lang="en-IN" b="1" dirty="0" smtClean="0"/>
              <a:t>Good , Middle and Bad </a:t>
            </a:r>
            <a:r>
              <a:rPr lang="en-IN" dirty="0" smtClean="0"/>
              <a:t>.</a:t>
            </a:r>
          </a:p>
          <a:p>
            <a:endParaRPr lang="en-IN" dirty="0"/>
          </a:p>
          <a:p>
            <a:r>
              <a:rPr lang="en-IN" dirty="0" smtClean="0"/>
              <a:t>The government collected</a:t>
            </a:r>
            <a:r>
              <a:rPr lang="en-IN" b="1" dirty="0" smtClean="0"/>
              <a:t> 1/3 </a:t>
            </a:r>
            <a:r>
              <a:rPr lang="en-IN" dirty="0" smtClean="0"/>
              <a:t>of the average produce  and </a:t>
            </a:r>
          </a:p>
          <a:p>
            <a:endParaRPr lang="en-IN" dirty="0" smtClean="0"/>
          </a:p>
          <a:p>
            <a:r>
              <a:rPr lang="en-IN" dirty="0" smtClean="0"/>
              <a:t>It was paid in </a:t>
            </a:r>
            <a:r>
              <a:rPr lang="en-IN" b="1" dirty="0" smtClean="0"/>
              <a:t>cash or crop </a:t>
            </a:r>
            <a:r>
              <a:rPr lang="en-IN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59483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609600"/>
            <a:ext cx="8153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/>
              <a:t>His Revenue reforms </a:t>
            </a:r>
            <a:r>
              <a:rPr lang="en-IN" dirty="0" smtClean="0"/>
              <a:t>increased the revenue of the  </a:t>
            </a:r>
            <a:r>
              <a:rPr lang="en-IN" dirty="0" err="1" smtClean="0"/>
              <a:t>govrnmment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err="1" smtClean="0"/>
              <a:t>Sher</a:t>
            </a:r>
            <a:r>
              <a:rPr lang="en-IN" dirty="0" smtClean="0"/>
              <a:t> Shah introduced new Silver Coins called  “ </a:t>
            </a:r>
            <a:r>
              <a:rPr lang="en-IN" b="1" dirty="0" smtClean="0"/>
              <a:t>Dam</a:t>
            </a:r>
            <a:r>
              <a:rPr lang="en-IN" dirty="0" smtClean="0"/>
              <a:t> “ and they were in circulation till 1835 .</a:t>
            </a:r>
          </a:p>
          <a:p>
            <a:endParaRPr lang="en-IN" dirty="0"/>
          </a:p>
          <a:p>
            <a:r>
              <a:rPr lang="en-IN" dirty="0" err="1" smtClean="0"/>
              <a:t>Sher</a:t>
            </a:r>
            <a:r>
              <a:rPr lang="en-IN" dirty="0" smtClean="0"/>
              <a:t> Shah had improved the communications  by laying four important  highways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They were </a:t>
            </a:r>
            <a:r>
              <a:rPr lang="en-IN" b="1" dirty="0" smtClean="0"/>
              <a:t>1. </a:t>
            </a:r>
            <a:r>
              <a:rPr lang="en-IN" b="1" dirty="0" err="1" smtClean="0"/>
              <a:t>Sonargaon</a:t>
            </a:r>
            <a:r>
              <a:rPr lang="en-IN" b="1" dirty="0" smtClean="0"/>
              <a:t> to Sind</a:t>
            </a:r>
          </a:p>
          <a:p>
            <a:endParaRPr lang="en-IN" b="1" dirty="0"/>
          </a:p>
          <a:p>
            <a:r>
              <a:rPr lang="en-IN" b="1" dirty="0" smtClean="0"/>
              <a:t>2. Agra to </a:t>
            </a:r>
            <a:r>
              <a:rPr lang="en-IN" b="1" dirty="0" err="1" smtClean="0"/>
              <a:t>Burhampur</a:t>
            </a:r>
            <a:r>
              <a:rPr lang="en-IN" b="1" dirty="0" smtClean="0"/>
              <a:t> </a:t>
            </a:r>
          </a:p>
          <a:p>
            <a:endParaRPr lang="en-IN" b="1" dirty="0"/>
          </a:p>
          <a:p>
            <a:r>
              <a:rPr lang="en-IN" b="1" dirty="0" smtClean="0"/>
              <a:t>3. Jodhpur to </a:t>
            </a:r>
            <a:r>
              <a:rPr lang="en-IN" b="1" dirty="0" err="1" smtClean="0"/>
              <a:t>Chittor</a:t>
            </a:r>
            <a:r>
              <a:rPr lang="en-IN" b="1" dirty="0" smtClean="0"/>
              <a:t> and </a:t>
            </a:r>
          </a:p>
          <a:p>
            <a:endParaRPr lang="en-IN" b="1" dirty="0"/>
          </a:p>
          <a:p>
            <a:r>
              <a:rPr lang="en-IN" b="1" dirty="0" smtClean="0"/>
              <a:t>4. Lahore to Multan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b="1" dirty="0" smtClean="0"/>
              <a:t>Rest houses </a:t>
            </a:r>
            <a:r>
              <a:rPr lang="en-IN" dirty="0" smtClean="0"/>
              <a:t>were built on the highways for the convenience of the travellers .</a:t>
            </a:r>
          </a:p>
          <a:p>
            <a:endParaRPr lang="en-IN" b="1" dirty="0"/>
          </a:p>
          <a:p>
            <a:r>
              <a:rPr lang="en-IN" b="1" dirty="0" smtClean="0"/>
              <a:t>Police </a:t>
            </a:r>
            <a:r>
              <a:rPr lang="en-IN" dirty="0" smtClean="0"/>
              <a:t>was efficiently reorganized and crime was less during his regime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854304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8325" y="381000"/>
            <a:ext cx="80772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The Military administration was also efficiently reorganized  .</a:t>
            </a:r>
          </a:p>
          <a:p>
            <a:endParaRPr lang="en-IN" dirty="0"/>
          </a:p>
          <a:p>
            <a:r>
              <a:rPr lang="en-IN" dirty="0" smtClean="0"/>
              <a:t>He was a pious Muslim and </a:t>
            </a:r>
            <a:r>
              <a:rPr lang="en-IN" b="1" dirty="0" smtClean="0"/>
              <a:t>tolerant</a:t>
            </a:r>
            <a:r>
              <a:rPr lang="en-IN" dirty="0" smtClean="0"/>
              <a:t> towards other religions .</a:t>
            </a:r>
          </a:p>
          <a:p>
            <a:endParaRPr lang="en-IN" dirty="0"/>
          </a:p>
          <a:p>
            <a:r>
              <a:rPr lang="en-IN" dirty="0" smtClean="0"/>
              <a:t>He employed </a:t>
            </a:r>
            <a:r>
              <a:rPr lang="en-IN" b="1" dirty="0" smtClean="0"/>
              <a:t>Hindus in </a:t>
            </a:r>
            <a:r>
              <a:rPr lang="en-IN" dirty="0" smtClean="0"/>
              <a:t>important offices .</a:t>
            </a:r>
          </a:p>
          <a:p>
            <a:endParaRPr lang="en-IN" dirty="0"/>
          </a:p>
          <a:p>
            <a:r>
              <a:rPr lang="en-IN" dirty="0" smtClean="0"/>
              <a:t>He was patron of </a:t>
            </a:r>
            <a:r>
              <a:rPr lang="en-IN" b="1" dirty="0" smtClean="0"/>
              <a:t>Art and Architectu</a:t>
            </a:r>
            <a:r>
              <a:rPr lang="en-IN" dirty="0" smtClean="0"/>
              <a:t>re .</a:t>
            </a:r>
          </a:p>
          <a:p>
            <a:endParaRPr lang="en-IN" dirty="0"/>
          </a:p>
          <a:p>
            <a:r>
              <a:rPr lang="en-IN" dirty="0" smtClean="0"/>
              <a:t>He built a new </a:t>
            </a:r>
            <a:r>
              <a:rPr lang="en-IN" b="1" dirty="0" smtClean="0"/>
              <a:t>city on the bank of the river Yamuna  </a:t>
            </a:r>
            <a:r>
              <a:rPr lang="en-IN" dirty="0" smtClean="0"/>
              <a:t>near Delhi .</a:t>
            </a:r>
          </a:p>
          <a:p>
            <a:endParaRPr lang="en-IN" dirty="0"/>
          </a:p>
          <a:p>
            <a:r>
              <a:rPr lang="en-IN" dirty="0" smtClean="0"/>
              <a:t>Now the old fort called </a:t>
            </a:r>
            <a:r>
              <a:rPr lang="en-IN" b="1" dirty="0" err="1" smtClean="0"/>
              <a:t>Purana</a:t>
            </a:r>
            <a:r>
              <a:rPr lang="en-IN" b="1" dirty="0" smtClean="0"/>
              <a:t> </a:t>
            </a:r>
            <a:r>
              <a:rPr lang="en-IN" b="1" dirty="0" err="1" smtClean="0"/>
              <a:t>Qila</a:t>
            </a:r>
            <a:r>
              <a:rPr lang="en-IN" b="1" dirty="0" smtClean="0"/>
              <a:t>  </a:t>
            </a:r>
            <a:r>
              <a:rPr lang="en-IN" dirty="0" smtClean="0"/>
              <a:t>and its </a:t>
            </a:r>
            <a:r>
              <a:rPr lang="en-IN" b="1" dirty="0" smtClean="0"/>
              <a:t>Mosque</a:t>
            </a:r>
            <a:r>
              <a:rPr lang="en-IN" dirty="0" smtClean="0"/>
              <a:t> is alone surviving .</a:t>
            </a:r>
          </a:p>
          <a:p>
            <a:endParaRPr lang="en-IN" dirty="0"/>
          </a:p>
          <a:p>
            <a:r>
              <a:rPr lang="en-IN" dirty="0" smtClean="0"/>
              <a:t>He also built a </a:t>
            </a:r>
            <a:r>
              <a:rPr lang="en-IN" b="1" dirty="0" smtClean="0"/>
              <a:t>Mausoleum at </a:t>
            </a:r>
            <a:r>
              <a:rPr lang="en-IN" b="1" dirty="0" err="1" smtClean="0"/>
              <a:t>Sasaram</a:t>
            </a:r>
            <a:r>
              <a:rPr lang="en-IN" b="1" dirty="0" smtClean="0"/>
              <a:t> </a:t>
            </a:r>
            <a:r>
              <a:rPr lang="en-IN" dirty="0" smtClean="0"/>
              <a:t>, which is  considered as one of the Master pieces of Indian  Architecture .</a:t>
            </a:r>
          </a:p>
          <a:p>
            <a:endParaRPr lang="en-IN" dirty="0"/>
          </a:p>
          <a:p>
            <a:r>
              <a:rPr lang="en-IN" dirty="0" smtClean="0"/>
              <a:t>He patronised  the learned man , </a:t>
            </a:r>
            <a:r>
              <a:rPr lang="en-IN" b="1" dirty="0" smtClean="0"/>
              <a:t>Malik Muhammad </a:t>
            </a:r>
            <a:r>
              <a:rPr lang="en-IN" b="1" dirty="0" err="1" smtClean="0"/>
              <a:t>Jayasi</a:t>
            </a:r>
            <a:r>
              <a:rPr lang="en-IN" b="1" dirty="0" smtClean="0"/>
              <a:t> </a:t>
            </a:r>
            <a:r>
              <a:rPr lang="en-IN" dirty="0" smtClean="0"/>
              <a:t>wrote the famous Hindi work </a:t>
            </a:r>
            <a:r>
              <a:rPr lang="en-IN" b="1" dirty="0" err="1" smtClean="0"/>
              <a:t>Padmava</a:t>
            </a:r>
            <a:r>
              <a:rPr lang="en-IN" dirty="0" err="1" smtClean="0"/>
              <a:t>t</a:t>
            </a:r>
            <a:r>
              <a:rPr lang="en-IN" dirty="0" smtClean="0"/>
              <a:t> during his reign .</a:t>
            </a:r>
          </a:p>
          <a:p>
            <a:endParaRPr lang="en-IN" dirty="0"/>
          </a:p>
          <a:p>
            <a:endParaRPr lang="en-IN" dirty="0"/>
          </a:p>
          <a:p>
            <a:r>
              <a:rPr lang="en-IN" dirty="0" smtClean="0"/>
              <a:t>After </a:t>
            </a:r>
            <a:r>
              <a:rPr lang="en-IN" dirty="0" err="1" smtClean="0"/>
              <a:t>Sher</a:t>
            </a:r>
            <a:r>
              <a:rPr lang="en-IN" dirty="0" smtClean="0"/>
              <a:t> Shah’s death in 1545  his successors ruled till 1555 when </a:t>
            </a:r>
            <a:r>
              <a:rPr lang="en-IN" dirty="0" err="1" smtClean="0"/>
              <a:t>Humayun</a:t>
            </a:r>
            <a:r>
              <a:rPr lang="en-IN" dirty="0" smtClean="0"/>
              <a:t>  re conquered India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13018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609600"/>
            <a:ext cx="82296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 smtClean="0"/>
              <a:t>INTRODUCTION </a:t>
            </a:r>
            <a:r>
              <a:rPr lang="en-IN" dirty="0" smtClean="0"/>
              <a:t> </a:t>
            </a:r>
          </a:p>
          <a:p>
            <a:endParaRPr lang="en-IN" dirty="0"/>
          </a:p>
          <a:p>
            <a:r>
              <a:rPr lang="en-IN" dirty="0" smtClean="0"/>
              <a:t>Babur was a great statesman and a man of solid achievements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He was a great scholar in Arabic  and Persian languages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err="1" smtClean="0"/>
              <a:t>Turki</a:t>
            </a:r>
            <a:r>
              <a:rPr lang="en-IN" dirty="0" smtClean="0"/>
              <a:t> was his mother tongue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He wrote his Memoirs , </a:t>
            </a:r>
            <a:r>
              <a:rPr lang="en-IN" dirty="0" err="1" smtClean="0"/>
              <a:t>Tuzuki</a:t>
            </a:r>
            <a:r>
              <a:rPr lang="en-IN" dirty="0" smtClean="0"/>
              <a:t> – i- </a:t>
            </a:r>
            <a:r>
              <a:rPr lang="en-IN" dirty="0" err="1" smtClean="0"/>
              <a:t>Baburi</a:t>
            </a:r>
            <a:r>
              <a:rPr lang="en-IN" dirty="0" smtClean="0"/>
              <a:t>  in </a:t>
            </a:r>
            <a:r>
              <a:rPr lang="en-IN" dirty="0" err="1" smtClean="0"/>
              <a:t>Turki</a:t>
            </a:r>
            <a:r>
              <a:rPr lang="en-IN" dirty="0" smtClean="0"/>
              <a:t> language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It provide a vivid account of India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He frankly confesses his own failures without suppressing any facts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He was a Naturalist and described the Flora and Fauna of India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73377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609600"/>
            <a:ext cx="7924800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Babur ( 1526 – 1530 )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Babur was the founder of the Mughal Empire in India .</a:t>
            </a:r>
          </a:p>
          <a:p>
            <a:endParaRPr lang="en-IN" dirty="0"/>
          </a:p>
          <a:p>
            <a:r>
              <a:rPr lang="en-IN" dirty="0" smtClean="0"/>
              <a:t>His original name was </a:t>
            </a:r>
            <a:r>
              <a:rPr lang="en-IN" b="1" dirty="0" err="1" smtClean="0"/>
              <a:t>Zahir</a:t>
            </a:r>
            <a:r>
              <a:rPr lang="en-IN" b="1" dirty="0" smtClean="0"/>
              <a:t> </a:t>
            </a:r>
            <a:r>
              <a:rPr lang="en-IN" b="1" dirty="0" err="1" smtClean="0"/>
              <a:t>ud</a:t>
            </a:r>
            <a:r>
              <a:rPr lang="en-IN" b="1" dirty="0" smtClean="0"/>
              <a:t> din  Muhammad </a:t>
            </a:r>
            <a:r>
              <a:rPr lang="en-IN" dirty="0" smtClean="0"/>
              <a:t>.</a:t>
            </a:r>
          </a:p>
          <a:p>
            <a:endParaRPr lang="en-IN" dirty="0"/>
          </a:p>
          <a:p>
            <a:r>
              <a:rPr lang="en-IN" dirty="0" smtClean="0"/>
              <a:t>He was related to </a:t>
            </a:r>
            <a:r>
              <a:rPr lang="en-IN" dirty="0" err="1" smtClean="0"/>
              <a:t>Timur</a:t>
            </a:r>
            <a:r>
              <a:rPr lang="en-IN" dirty="0" smtClean="0"/>
              <a:t>  from his father’s side and </a:t>
            </a:r>
            <a:r>
              <a:rPr lang="en-IN" dirty="0" err="1" smtClean="0"/>
              <a:t>Chengiz</a:t>
            </a:r>
            <a:r>
              <a:rPr lang="en-IN" dirty="0" smtClean="0"/>
              <a:t> Khan through his mother .</a:t>
            </a:r>
          </a:p>
          <a:p>
            <a:endParaRPr lang="en-IN" dirty="0"/>
          </a:p>
          <a:p>
            <a:r>
              <a:rPr lang="en-IN" dirty="0" smtClean="0"/>
              <a:t>Babur succeeded his father </a:t>
            </a:r>
            <a:r>
              <a:rPr lang="en-IN" b="1" dirty="0" smtClean="0"/>
              <a:t>Umar </a:t>
            </a:r>
            <a:r>
              <a:rPr lang="en-IN" b="1" dirty="0" err="1" smtClean="0"/>
              <a:t>Shaikh</a:t>
            </a:r>
            <a:r>
              <a:rPr lang="en-IN" b="1" dirty="0" smtClean="0"/>
              <a:t> </a:t>
            </a:r>
            <a:r>
              <a:rPr lang="en-IN" b="1" dirty="0" err="1" smtClean="0"/>
              <a:t>Mirza</a:t>
            </a:r>
            <a:r>
              <a:rPr lang="en-IN" b="1" dirty="0" smtClean="0"/>
              <a:t> </a:t>
            </a:r>
            <a:r>
              <a:rPr lang="en-IN" dirty="0" smtClean="0"/>
              <a:t>as the ruler of </a:t>
            </a:r>
            <a:r>
              <a:rPr lang="en-IN" b="1" dirty="0" err="1" smtClean="0"/>
              <a:t>Farghana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But he was soon defeated by his relative and as result lost his Kingdom .</a:t>
            </a:r>
          </a:p>
          <a:p>
            <a:endParaRPr lang="en-IN" dirty="0"/>
          </a:p>
          <a:p>
            <a:r>
              <a:rPr lang="en-IN" dirty="0" smtClean="0"/>
              <a:t>He became a wanderer for sometime till he captured </a:t>
            </a:r>
            <a:r>
              <a:rPr lang="en-IN" b="1" dirty="0" smtClean="0"/>
              <a:t>Kabul</a:t>
            </a:r>
            <a:r>
              <a:rPr lang="en-IN" dirty="0" smtClean="0"/>
              <a:t> from his uncle .</a:t>
            </a:r>
          </a:p>
          <a:p>
            <a:endParaRPr lang="en-IN" dirty="0"/>
          </a:p>
          <a:p>
            <a:r>
              <a:rPr lang="en-IN" dirty="0" smtClean="0"/>
              <a:t>Then , Babur took interest in conquering India  and launched four expeditions between 1519 and 1523 .</a:t>
            </a:r>
          </a:p>
        </p:txBody>
      </p:sp>
    </p:spTree>
    <p:extLst>
      <p:ext uri="{BB962C8B-B14F-4D97-AF65-F5344CB8AC3E}">
        <p14:creationId xmlns:p14="http://schemas.microsoft.com/office/powerpoint/2010/main" val="481719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42061"/>
            <a:ext cx="836853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Military Conquests </a:t>
            </a:r>
          </a:p>
          <a:p>
            <a:endParaRPr lang="en-IN" dirty="0"/>
          </a:p>
          <a:p>
            <a:r>
              <a:rPr lang="en-IN" dirty="0" smtClean="0"/>
              <a:t>On eve of Babur’s invasion of India , there were Five prominent Muslim RULERS – </a:t>
            </a:r>
          </a:p>
          <a:p>
            <a:endParaRPr lang="en-IN" dirty="0"/>
          </a:p>
          <a:p>
            <a:r>
              <a:rPr lang="en-IN" dirty="0" smtClean="0"/>
              <a:t>The Sultans of</a:t>
            </a:r>
            <a:r>
              <a:rPr lang="en-IN" b="1" dirty="0" smtClean="0"/>
              <a:t> Delhi , Gujarat </a:t>
            </a:r>
            <a:r>
              <a:rPr lang="en-IN" dirty="0" smtClean="0"/>
              <a:t>, </a:t>
            </a:r>
            <a:r>
              <a:rPr lang="en-IN" b="1" dirty="0" err="1" smtClean="0"/>
              <a:t>Malwa</a:t>
            </a:r>
            <a:r>
              <a:rPr lang="en-IN" dirty="0" smtClean="0"/>
              <a:t> ,</a:t>
            </a:r>
            <a:r>
              <a:rPr lang="en-IN" b="1" dirty="0" smtClean="0"/>
              <a:t> Bengal </a:t>
            </a:r>
            <a:r>
              <a:rPr lang="en-IN" dirty="0" smtClean="0"/>
              <a:t>and </a:t>
            </a:r>
            <a:r>
              <a:rPr lang="en-IN" b="1" dirty="0" smtClean="0"/>
              <a:t>the Deccan  </a:t>
            </a:r>
            <a:r>
              <a:rPr lang="en-IN" dirty="0" smtClean="0"/>
              <a:t>and </a:t>
            </a:r>
          </a:p>
          <a:p>
            <a:endParaRPr lang="en-IN" dirty="0"/>
          </a:p>
          <a:p>
            <a:r>
              <a:rPr lang="en-IN" dirty="0" smtClean="0"/>
              <a:t>Two prominent Hindu rulers – </a:t>
            </a:r>
            <a:r>
              <a:rPr lang="en-IN" dirty="0" err="1" smtClean="0"/>
              <a:t>Rana</a:t>
            </a:r>
            <a:r>
              <a:rPr lang="en-IN" dirty="0" smtClean="0"/>
              <a:t> </a:t>
            </a:r>
            <a:r>
              <a:rPr lang="en-IN" dirty="0" err="1" smtClean="0"/>
              <a:t>Sangha</a:t>
            </a:r>
            <a:r>
              <a:rPr lang="en-IN" dirty="0" smtClean="0"/>
              <a:t> of  </a:t>
            </a:r>
            <a:r>
              <a:rPr lang="en-IN" dirty="0" err="1" smtClean="0"/>
              <a:t>Mewar</a:t>
            </a:r>
            <a:r>
              <a:rPr lang="en-IN" dirty="0" smtClean="0"/>
              <a:t> and the </a:t>
            </a:r>
            <a:r>
              <a:rPr lang="en-IN" dirty="0" err="1" smtClean="0"/>
              <a:t>Vijayanagar</a:t>
            </a:r>
            <a:r>
              <a:rPr lang="en-IN" dirty="0" smtClean="0"/>
              <a:t> Empire.</a:t>
            </a:r>
          </a:p>
          <a:p>
            <a:endParaRPr lang="en-IN" dirty="0"/>
          </a:p>
          <a:p>
            <a:r>
              <a:rPr lang="en-IN" dirty="0" smtClean="0"/>
              <a:t>At the end of 1525 , Babur started from Kabul to conquer India .</a:t>
            </a:r>
          </a:p>
          <a:p>
            <a:endParaRPr lang="en-IN" dirty="0"/>
          </a:p>
          <a:p>
            <a:r>
              <a:rPr lang="en-IN" dirty="0" smtClean="0"/>
              <a:t>He occupied Lahore easily by defeating its governor , </a:t>
            </a:r>
            <a:r>
              <a:rPr lang="en-IN" dirty="0" err="1" smtClean="0"/>
              <a:t>Daulat</a:t>
            </a:r>
            <a:r>
              <a:rPr lang="en-IN" dirty="0" smtClean="0"/>
              <a:t> Khan Lodi .</a:t>
            </a:r>
          </a:p>
          <a:p>
            <a:endParaRPr lang="en-IN" dirty="0"/>
          </a:p>
          <a:p>
            <a:r>
              <a:rPr lang="en-IN" dirty="0" smtClean="0"/>
              <a:t>Then he proceeded against Delhi  where Ibrahim Lodi was the Sultan .</a:t>
            </a:r>
          </a:p>
          <a:p>
            <a:endParaRPr lang="en-IN" dirty="0"/>
          </a:p>
          <a:p>
            <a:r>
              <a:rPr lang="en-IN" dirty="0" smtClean="0"/>
              <a:t>On 21</a:t>
            </a:r>
            <a:r>
              <a:rPr lang="en-IN" baseline="30000" dirty="0" smtClean="0"/>
              <a:t>st</a:t>
            </a:r>
            <a:r>
              <a:rPr lang="en-IN" dirty="0" smtClean="0"/>
              <a:t> April , 1526  the first Battle of </a:t>
            </a:r>
            <a:r>
              <a:rPr lang="en-IN" dirty="0" err="1" smtClean="0"/>
              <a:t>Panipat</a:t>
            </a:r>
            <a:r>
              <a:rPr lang="en-IN" dirty="0" smtClean="0"/>
              <a:t> took place  between Babur and Ibrahim Lodi </a:t>
            </a:r>
            <a:endParaRPr lang="en-IN" dirty="0"/>
          </a:p>
          <a:p>
            <a:r>
              <a:rPr lang="en-IN" dirty="0" smtClean="0"/>
              <a:t>Babur killed Ibrahim Lodi in the battle .</a:t>
            </a:r>
          </a:p>
          <a:p>
            <a:endParaRPr lang="en-IN" dirty="0"/>
          </a:p>
          <a:p>
            <a:r>
              <a:rPr lang="en-IN" dirty="0" smtClean="0"/>
              <a:t>Babur’s success was due to his Cavalry and Artillery .</a:t>
            </a:r>
          </a:p>
          <a:p>
            <a:endParaRPr lang="en-IN" dirty="0"/>
          </a:p>
          <a:p>
            <a:r>
              <a:rPr lang="en-IN" dirty="0" smtClean="0"/>
              <a:t>Babur occupied Delhi  and sent his son </a:t>
            </a:r>
            <a:r>
              <a:rPr lang="en-IN" dirty="0" err="1" smtClean="0"/>
              <a:t>Humayun</a:t>
            </a:r>
            <a:r>
              <a:rPr lang="en-IN" dirty="0" smtClean="0"/>
              <a:t> to seize Agra .</a:t>
            </a:r>
          </a:p>
          <a:p>
            <a:endParaRPr lang="en-IN" dirty="0"/>
          </a:p>
          <a:p>
            <a:r>
              <a:rPr lang="en-IN" dirty="0" smtClean="0"/>
              <a:t>Babur proclaimed himself as” Emperor of Hindustan “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16481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457200"/>
            <a:ext cx="83820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/>
              <a:t>Babur defeated  </a:t>
            </a:r>
            <a:r>
              <a:rPr lang="en-IN" dirty="0" err="1" smtClean="0"/>
              <a:t>Rana</a:t>
            </a:r>
            <a:r>
              <a:rPr lang="en-IN" dirty="0" smtClean="0"/>
              <a:t> </a:t>
            </a:r>
            <a:r>
              <a:rPr lang="en-IN" dirty="0" err="1" smtClean="0"/>
              <a:t>Sangha</a:t>
            </a:r>
            <a:r>
              <a:rPr lang="en-IN" dirty="0" smtClean="0"/>
              <a:t> of </a:t>
            </a:r>
            <a:r>
              <a:rPr lang="en-IN" dirty="0" err="1" smtClean="0"/>
              <a:t>Mewar</a:t>
            </a:r>
            <a:r>
              <a:rPr lang="en-IN" dirty="0" smtClean="0"/>
              <a:t> and Afghans  secured his position as the ruler of India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err="1" smtClean="0"/>
              <a:t>Rana</a:t>
            </a:r>
            <a:r>
              <a:rPr lang="en-IN" dirty="0" smtClean="0"/>
              <a:t> </a:t>
            </a:r>
            <a:r>
              <a:rPr lang="en-IN" dirty="0" err="1" smtClean="0"/>
              <a:t>Sangha</a:t>
            </a:r>
            <a:r>
              <a:rPr lang="en-IN" dirty="0" smtClean="0"/>
              <a:t>  of </a:t>
            </a:r>
            <a:r>
              <a:rPr lang="en-IN" dirty="0" err="1" smtClean="0"/>
              <a:t>Mewar</a:t>
            </a:r>
            <a:r>
              <a:rPr lang="en-IN" dirty="0" smtClean="0"/>
              <a:t> was a great Rajput Warrior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He marched against Babur  in the Battle of </a:t>
            </a:r>
            <a:r>
              <a:rPr lang="en-IN" dirty="0" err="1" smtClean="0"/>
              <a:t>Khanua</a:t>
            </a:r>
            <a:r>
              <a:rPr lang="en-IN" dirty="0" smtClean="0"/>
              <a:t>  near Agra  in 1527 but Babur got victory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In 1528 , Babur captured </a:t>
            </a:r>
            <a:r>
              <a:rPr lang="en-IN" dirty="0" err="1" smtClean="0"/>
              <a:t>Chanderi</a:t>
            </a:r>
            <a:r>
              <a:rPr lang="en-IN" dirty="0" smtClean="0"/>
              <a:t> from another Rajput ruler </a:t>
            </a:r>
            <a:r>
              <a:rPr lang="en-IN" dirty="0" err="1" smtClean="0"/>
              <a:t>Medini</a:t>
            </a:r>
            <a:r>
              <a:rPr lang="en-IN" dirty="0" smtClean="0"/>
              <a:t> </a:t>
            </a:r>
            <a:r>
              <a:rPr lang="en-IN" dirty="0" err="1" smtClean="0"/>
              <a:t>Rai</a:t>
            </a:r>
            <a:r>
              <a:rPr lang="en-IN" dirty="0" smtClean="0"/>
              <a:t>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In the next year , Babur defeated the Afghans in the  Battle of Gogra in Bihar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By these victories  , Babur consolidated his power in India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Babur died at Agra in 1530 at the age of 47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41228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65568"/>
            <a:ext cx="8305800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smtClean="0"/>
              <a:t>HUMAYUN ( 1530 – 1540 )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err="1" smtClean="0"/>
              <a:t>Humayun</a:t>
            </a:r>
            <a:r>
              <a:rPr lang="en-IN" dirty="0" smtClean="0"/>
              <a:t>  was the son eldest son of Babur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err="1" smtClean="0"/>
              <a:t>Humayun</a:t>
            </a:r>
            <a:r>
              <a:rPr lang="en-IN" dirty="0" smtClean="0"/>
              <a:t> means “ Fortune “  but he remained the most unfortunate ruler of the Mughal Empire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err="1" smtClean="0"/>
              <a:t>Humayun</a:t>
            </a:r>
            <a:r>
              <a:rPr lang="en-IN" dirty="0" smtClean="0"/>
              <a:t> had three brothers , Kamran , </a:t>
            </a:r>
            <a:r>
              <a:rPr lang="en-IN" dirty="0" err="1" smtClean="0"/>
              <a:t>Askari</a:t>
            </a:r>
            <a:r>
              <a:rPr lang="en-IN" dirty="0" smtClean="0"/>
              <a:t> , and </a:t>
            </a:r>
            <a:r>
              <a:rPr lang="en-IN" dirty="0" err="1" smtClean="0"/>
              <a:t>Hindal</a:t>
            </a:r>
            <a:r>
              <a:rPr lang="en-IN" dirty="0" smtClean="0"/>
              <a:t>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err="1" smtClean="0"/>
              <a:t>Humayun</a:t>
            </a:r>
            <a:r>
              <a:rPr lang="en-IN" dirty="0" smtClean="0"/>
              <a:t> divided the empire among his brothers .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Kamran was given Kabul and Kandahar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err="1" smtClean="0"/>
              <a:t>Sambhal</a:t>
            </a:r>
            <a:r>
              <a:rPr lang="en-IN" dirty="0" smtClean="0"/>
              <a:t>  was given to </a:t>
            </a:r>
            <a:r>
              <a:rPr lang="en-IN" dirty="0" err="1" smtClean="0"/>
              <a:t>Askari</a:t>
            </a:r>
            <a:r>
              <a:rPr lang="en-IN" dirty="0" smtClean="0"/>
              <a:t> </a:t>
            </a:r>
          </a:p>
          <a:p>
            <a:endParaRPr lang="en-IN" dirty="0" smtClean="0"/>
          </a:p>
          <a:p>
            <a:endParaRPr lang="en-IN" dirty="0" smtClean="0"/>
          </a:p>
          <a:p>
            <a:r>
              <a:rPr lang="en-IN" dirty="0" err="1" smtClean="0"/>
              <a:t>Aiwar</a:t>
            </a:r>
            <a:r>
              <a:rPr lang="en-IN" dirty="0" smtClean="0"/>
              <a:t> was given to </a:t>
            </a:r>
            <a:r>
              <a:rPr lang="en-IN" dirty="0" err="1" smtClean="0"/>
              <a:t>Hindal</a:t>
            </a:r>
            <a:r>
              <a:rPr lang="en-IN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83671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304800" y="228600"/>
            <a:ext cx="861060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smtClean="0">
                <a:latin typeface="+mj-lt"/>
              </a:rPr>
              <a:t>When </a:t>
            </a:r>
            <a:r>
              <a:rPr lang="en-IN" dirty="0" err="1" smtClean="0">
                <a:latin typeface="+mj-lt"/>
              </a:rPr>
              <a:t>Humayun</a:t>
            </a:r>
            <a:r>
              <a:rPr lang="en-IN" dirty="0" smtClean="0">
                <a:latin typeface="+mj-lt"/>
              </a:rPr>
              <a:t> was busy with fighting the Afghans in the east ,  he got the news that </a:t>
            </a:r>
            <a:r>
              <a:rPr lang="en-IN" dirty="0" err="1" smtClean="0">
                <a:latin typeface="+mj-lt"/>
              </a:rPr>
              <a:t>Bahdur</a:t>
            </a:r>
            <a:r>
              <a:rPr lang="en-IN" dirty="0" smtClean="0">
                <a:latin typeface="+mj-lt"/>
              </a:rPr>
              <a:t> Shah of Gujarat was marched towards Delhi .</a:t>
            </a:r>
          </a:p>
          <a:p>
            <a:endParaRPr lang="en-IN" dirty="0" smtClean="0">
              <a:latin typeface="+mj-lt"/>
            </a:endParaRPr>
          </a:p>
          <a:p>
            <a:endParaRPr lang="en-IN" dirty="0">
              <a:latin typeface="+mj-lt"/>
            </a:endParaRPr>
          </a:p>
          <a:p>
            <a:r>
              <a:rPr lang="en-IN" dirty="0" smtClean="0">
                <a:latin typeface="+mj-lt"/>
              </a:rPr>
              <a:t>Therefore , he suddenly concluded a treaty with the Afghan leader </a:t>
            </a:r>
            <a:r>
              <a:rPr lang="en-IN" dirty="0" err="1" smtClean="0">
                <a:latin typeface="+mj-lt"/>
              </a:rPr>
              <a:t>Sher</a:t>
            </a:r>
            <a:r>
              <a:rPr lang="en-IN" dirty="0" smtClean="0">
                <a:latin typeface="+mj-lt"/>
              </a:rPr>
              <a:t> Khan (</a:t>
            </a:r>
            <a:r>
              <a:rPr lang="en-IN" dirty="0" err="1" smtClean="0">
                <a:latin typeface="+mj-lt"/>
              </a:rPr>
              <a:t>Sher</a:t>
            </a:r>
            <a:r>
              <a:rPr lang="en-IN" dirty="0" smtClean="0">
                <a:latin typeface="+mj-lt"/>
              </a:rPr>
              <a:t> Shah )</a:t>
            </a:r>
            <a:endParaRPr lang="en-IN" dirty="0">
              <a:latin typeface="+mj-lt"/>
            </a:endParaRPr>
          </a:p>
          <a:p>
            <a:r>
              <a:rPr lang="en-IN" dirty="0" smtClean="0">
                <a:latin typeface="+mj-lt"/>
              </a:rPr>
              <a:t>And proceeded towards Gujarat .</a:t>
            </a:r>
          </a:p>
          <a:p>
            <a:endParaRPr lang="en-IN" dirty="0" smtClean="0">
              <a:latin typeface="+mj-lt"/>
            </a:endParaRPr>
          </a:p>
          <a:p>
            <a:endParaRPr lang="en-IN" dirty="0">
              <a:latin typeface="+mj-lt"/>
            </a:endParaRPr>
          </a:p>
          <a:p>
            <a:r>
              <a:rPr lang="en-IN" dirty="0" err="1" smtClean="0">
                <a:latin typeface="+mj-lt"/>
              </a:rPr>
              <a:t>Humayun</a:t>
            </a:r>
            <a:r>
              <a:rPr lang="en-IN" dirty="0" smtClean="0">
                <a:latin typeface="+mj-lt"/>
              </a:rPr>
              <a:t> captured Gujarat from </a:t>
            </a:r>
            <a:r>
              <a:rPr lang="en-IN" dirty="0" err="1" smtClean="0">
                <a:latin typeface="+mj-lt"/>
              </a:rPr>
              <a:t>Bahadur</a:t>
            </a:r>
            <a:r>
              <a:rPr lang="en-IN" dirty="0" smtClean="0">
                <a:latin typeface="+mj-lt"/>
              </a:rPr>
              <a:t> Shah  and appointed </a:t>
            </a:r>
            <a:r>
              <a:rPr lang="en-IN" dirty="0" err="1" smtClean="0">
                <a:latin typeface="+mj-lt"/>
              </a:rPr>
              <a:t>Askari</a:t>
            </a:r>
            <a:r>
              <a:rPr lang="en-IN" dirty="0" smtClean="0">
                <a:latin typeface="+mj-lt"/>
              </a:rPr>
              <a:t> as its Governor .</a:t>
            </a:r>
          </a:p>
          <a:p>
            <a:endParaRPr lang="en-IN" dirty="0" smtClean="0">
              <a:latin typeface="+mj-lt"/>
            </a:endParaRPr>
          </a:p>
          <a:p>
            <a:endParaRPr lang="en-IN" dirty="0">
              <a:latin typeface="+mj-lt"/>
            </a:endParaRPr>
          </a:p>
          <a:p>
            <a:r>
              <a:rPr lang="en-IN" dirty="0" smtClean="0">
                <a:latin typeface="+mj-lt"/>
              </a:rPr>
              <a:t>But soon </a:t>
            </a:r>
            <a:r>
              <a:rPr lang="en-IN" dirty="0" err="1" smtClean="0">
                <a:latin typeface="+mj-lt"/>
              </a:rPr>
              <a:t>Bahadur</a:t>
            </a:r>
            <a:r>
              <a:rPr lang="en-IN" dirty="0" smtClean="0">
                <a:latin typeface="+mj-lt"/>
              </a:rPr>
              <a:t> Shah  recovered Gujarat from </a:t>
            </a:r>
            <a:r>
              <a:rPr lang="en-IN" dirty="0" err="1" smtClean="0">
                <a:latin typeface="+mj-lt"/>
              </a:rPr>
              <a:t>Askari</a:t>
            </a:r>
            <a:r>
              <a:rPr lang="en-IN" dirty="0" smtClean="0">
                <a:latin typeface="+mj-lt"/>
              </a:rPr>
              <a:t>  who fled from there . </a:t>
            </a:r>
          </a:p>
          <a:p>
            <a:endParaRPr lang="en-IN" dirty="0">
              <a:latin typeface="+mj-lt"/>
            </a:endParaRPr>
          </a:p>
          <a:p>
            <a:endParaRPr lang="en-IN" dirty="0" smtClean="0">
              <a:latin typeface="+mj-lt"/>
            </a:endParaRPr>
          </a:p>
          <a:p>
            <a:r>
              <a:rPr lang="en-IN" i="1" dirty="0" smtClean="0">
                <a:latin typeface="+mj-lt"/>
              </a:rPr>
              <a:t>I</a:t>
            </a:r>
            <a:r>
              <a:rPr lang="en-IN" i="1" dirty="0" smtClean="0">
                <a:latin typeface="Arial" pitchFamily="34" charset="0"/>
                <a:cs typeface="Arial" pitchFamily="34" charset="0"/>
              </a:rPr>
              <a:t>n the meantime   </a:t>
            </a:r>
            <a:r>
              <a:rPr lang="en-IN" i="1" dirty="0" err="1" smtClean="0">
                <a:latin typeface="Arial" pitchFamily="34" charset="0"/>
                <a:cs typeface="Arial" pitchFamily="34" charset="0"/>
              </a:rPr>
              <a:t>Sher</a:t>
            </a:r>
            <a:r>
              <a:rPr lang="en-IN" i="1" dirty="0" smtClean="0">
                <a:latin typeface="Arial" pitchFamily="34" charset="0"/>
                <a:cs typeface="Arial" pitchFamily="34" charset="0"/>
              </a:rPr>
              <a:t> Khan became powerful in the east </a:t>
            </a:r>
            <a:r>
              <a:rPr lang="en-IN" i="1" dirty="0" smtClean="0">
                <a:latin typeface="+mj-lt"/>
              </a:rPr>
              <a:t>.</a:t>
            </a:r>
          </a:p>
          <a:p>
            <a:endParaRPr lang="en-IN" i="1" dirty="0">
              <a:latin typeface="+mj-lt"/>
            </a:endParaRPr>
          </a:p>
          <a:p>
            <a:endParaRPr lang="en-IN" i="1" dirty="0" smtClean="0">
              <a:latin typeface="+mj-lt"/>
            </a:endParaRPr>
          </a:p>
          <a:p>
            <a:r>
              <a:rPr lang="en-IN" i="1" dirty="0" err="1" smtClean="0">
                <a:latin typeface="+mj-lt"/>
              </a:rPr>
              <a:t>Humayun</a:t>
            </a:r>
            <a:r>
              <a:rPr lang="en-IN" i="1" dirty="0" smtClean="0">
                <a:latin typeface="+mj-lt"/>
              </a:rPr>
              <a:t> marched against him , the Battle of </a:t>
            </a:r>
            <a:r>
              <a:rPr lang="en-IN" i="1" dirty="0" err="1" smtClean="0">
                <a:latin typeface="+mj-lt"/>
              </a:rPr>
              <a:t>Chausa</a:t>
            </a:r>
            <a:r>
              <a:rPr lang="en-IN" i="1" dirty="0" smtClean="0">
                <a:latin typeface="+mj-lt"/>
              </a:rPr>
              <a:t> was held in 1539 .</a:t>
            </a:r>
          </a:p>
          <a:p>
            <a:endParaRPr lang="en-IN" i="1" dirty="0">
              <a:latin typeface="+mj-lt"/>
            </a:endParaRPr>
          </a:p>
          <a:p>
            <a:endParaRPr lang="en-IN" i="1" dirty="0" smtClean="0">
              <a:latin typeface="+mj-lt"/>
            </a:endParaRPr>
          </a:p>
          <a:p>
            <a:r>
              <a:rPr lang="en-IN" i="1" dirty="0" err="1" smtClean="0">
                <a:latin typeface="+mj-lt"/>
              </a:rPr>
              <a:t>Sher</a:t>
            </a:r>
            <a:r>
              <a:rPr lang="en-IN" i="1" dirty="0" smtClean="0">
                <a:latin typeface="+mj-lt"/>
              </a:rPr>
              <a:t> Khan destroyed the Mughal army  and   </a:t>
            </a:r>
            <a:r>
              <a:rPr lang="en-IN" i="1" dirty="0" err="1" smtClean="0">
                <a:latin typeface="+mj-lt"/>
              </a:rPr>
              <a:t>Humayun</a:t>
            </a:r>
            <a:r>
              <a:rPr lang="en-IN" i="1" dirty="0" smtClean="0">
                <a:latin typeface="+mj-lt"/>
              </a:rPr>
              <a:t> escaped from there . </a:t>
            </a:r>
          </a:p>
        </p:txBody>
      </p:sp>
    </p:spTree>
    <p:extLst>
      <p:ext uri="{BB962C8B-B14F-4D97-AF65-F5344CB8AC3E}">
        <p14:creationId xmlns:p14="http://schemas.microsoft.com/office/powerpoint/2010/main" val="27854996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350518" y="533400"/>
            <a:ext cx="8412481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 err="1" smtClean="0"/>
              <a:t>Humayun</a:t>
            </a:r>
            <a:r>
              <a:rPr lang="en-IN" dirty="0" smtClean="0"/>
              <a:t> reached Agra to negotiate with his brothers . </a:t>
            </a:r>
          </a:p>
          <a:p>
            <a:endParaRPr lang="en-IN" dirty="0"/>
          </a:p>
          <a:p>
            <a:r>
              <a:rPr lang="en-IN" dirty="0" smtClean="0"/>
              <a:t>But they were not co operative , </a:t>
            </a:r>
          </a:p>
          <a:p>
            <a:endParaRPr lang="en-IN" dirty="0" smtClean="0"/>
          </a:p>
          <a:p>
            <a:r>
              <a:rPr lang="en-IN" dirty="0" err="1" smtClean="0"/>
              <a:t>Humayun</a:t>
            </a:r>
            <a:r>
              <a:rPr lang="en-IN" dirty="0" smtClean="0"/>
              <a:t>  fought with </a:t>
            </a:r>
            <a:r>
              <a:rPr lang="en-IN" dirty="0" err="1" smtClean="0"/>
              <a:t>Sher</a:t>
            </a:r>
            <a:r>
              <a:rPr lang="en-IN" dirty="0" smtClean="0"/>
              <a:t> Khan alone in the Battle of </a:t>
            </a:r>
            <a:r>
              <a:rPr lang="en-IN" dirty="0" err="1" smtClean="0"/>
              <a:t>Bilgram</a:t>
            </a:r>
            <a:r>
              <a:rPr lang="en-IN" dirty="0" smtClean="0"/>
              <a:t> in 1540 .</a:t>
            </a:r>
          </a:p>
          <a:p>
            <a:endParaRPr lang="en-IN" dirty="0"/>
          </a:p>
          <a:p>
            <a:r>
              <a:rPr lang="en-IN" dirty="0" smtClean="0"/>
              <a:t>This battle was also known as Battle of </a:t>
            </a:r>
            <a:r>
              <a:rPr lang="en-IN" dirty="0" err="1" smtClean="0"/>
              <a:t>Kannauj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err="1" smtClean="0"/>
              <a:t>Humayun</a:t>
            </a:r>
            <a:r>
              <a:rPr lang="en-IN" dirty="0" smtClean="0"/>
              <a:t> was defeated by </a:t>
            </a:r>
            <a:r>
              <a:rPr lang="en-IN" dirty="0" err="1" smtClean="0"/>
              <a:t>Sher</a:t>
            </a:r>
            <a:r>
              <a:rPr lang="en-IN" dirty="0" smtClean="0"/>
              <a:t> Khan .</a:t>
            </a:r>
          </a:p>
          <a:p>
            <a:endParaRPr lang="en-IN" dirty="0"/>
          </a:p>
          <a:p>
            <a:r>
              <a:rPr lang="en-IN" dirty="0" smtClean="0"/>
              <a:t>After losing his Kingdom , </a:t>
            </a:r>
            <a:r>
              <a:rPr lang="en-IN" dirty="0" err="1" smtClean="0"/>
              <a:t>Humayun</a:t>
            </a:r>
            <a:r>
              <a:rPr lang="en-IN" dirty="0" smtClean="0"/>
              <a:t> an exile for the next 15 years .</a:t>
            </a:r>
            <a:endParaRPr lang="en-IN" dirty="0"/>
          </a:p>
          <a:p>
            <a:endParaRPr lang="en-IN" dirty="0" smtClean="0"/>
          </a:p>
          <a:p>
            <a:r>
              <a:rPr lang="en-IN" dirty="0" smtClean="0"/>
              <a:t>Sur Interregnum  ( 1540 – 1555 ) </a:t>
            </a:r>
          </a:p>
          <a:p>
            <a:endParaRPr lang="en-IN" dirty="0"/>
          </a:p>
          <a:p>
            <a:r>
              <a:rPr lang="en-IN" dirty="0" smtClean="0"/>
              <a:t>The founder of the Sur Dynasty was </a:t>
            </a:r>
            <a:r>
              <a:rPr lang="en-IN" dirty="0" err="1" smtClean="0"/>
              <a:t>Sher</a:t>
            </a:r>
            <a:r>
              <a:rPr lang="en-IN" dirty="0" smtClean="0"/>
              <a:t> Shah , whose original name was </a:t>
            </a:r>
            <a:r>
              <a:rPr lang="en-IN" dirty="0" err="1" smtClean="0"/>
              <a:t>Farid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err="1" smtClean="0"/>
              <a:t>Farid</a:t>
            </a:r>
            <a:r>
              <a:rPr lang="en-IN" dirty="0" smtClean="0"/>
              <a:t> served under the Afghan ruler of Bihar , who gave him the title  </a:t>
            </a:r>
            <a:r>
              <a:rPr lang="en-IN" dirty="0" err="1" smtClean="0"/>
              <a:t>Sher</a:t>
            </a:r>
            <a:r>
              <a:rPr lang="en-IN" dirty="0" smtClean="0"/>
              <a:t> Khan for his bravery .</a:t>
            </a:r>
          </a:p>
          <a:p>
            <a:endParaRPr lang="en-IN" dirty="0"/>
          </a:p>
          <a:p>
            <a:r>
              <a:rPr lang="en-IN" dirty="0" smtClean="0"/>
              <a:t>He became the ruler of Delhi In 1540 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9981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81000"/>
            <a:ext cx="830580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b="1" dirty="0" err="1" smtClean="0"/>
              <a:t>Sher</a:t>
            </a:r>
            <a:r>
              <a:rPr lang="en-IN" sz="2000" b="1" dirty="0" smtClean="0"/>
              <a:t> Shah  Sur ( 1540 – 1545 )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err="1" smtClean="0"/>
              <a:t>Sher</a:t>
            </a:r>
            <a:r>
              <a:rPr lang="en-IN" dirty="0" smtClean="0"/>
              <a:t> Shah  extended his empire .</a:t>
            </a:r>
          </a:p>
          <a:p>
            <a:endParaRPr lang="en-IN" dirty="0"/>
          </a:p>
          <a:p>
            <a:r>
              <a:rPr lang="en-IN" dirty="0" smtClean="0"/>
              <a:t>His conquest include  Punjab , </a:t>
            </a:r>
            <a:r>
              <a:rPr lang="en-IN" dirty="0" err="1" smtClean="0"/>
              <a:t>Malwa</a:t>
            </a:r>
            <a:r>
              <a:rPr lang="en-IN" dirty="0" smtClean="0"/>
              <a:t> , Sind , Multan and </a:t>
            </a:r>
            <a:r>
              <a:rPr lang="en-IN" dirty="0" err="1" smtClean="0"/>
              <a:t>Bundlekhand</a:t>
            </a:r>
            <a:r>
              <a:rPr lang="en-IN" dirty="0" smtClean="0"/>
              <a:t> .</a:t>
            </a:r>
          </a:p>
          <a:p>
            <a:endParaRPr lang="en-IN" dirty="0"/>
          </a:p>
          <a:p>
            <a:r>
              <a:rPr lang="en-IN" dirty="0" smtClean="0"/>
              <a:t>His empire consisted of </a:t>
            </a:r>
            <a:r>
              <a:rPr lang="en-IN" dirty="0" err="1" smtClean="0"/>
              <a:t>of</a:t>
            </a:r>
            <a:r>
              <a:rPr lang="en-IN" dirty="0" smtClean="0"/>
              <a:t> the whole of North India  except Assam , Nepal , Kashmir and Gujarat .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sz="2000" b="1" dirty="0" err="1" smtClean="0"/>
              <a:t>Sher</a:t>
            </a:r>
            <a:r>
              <a:rPr lang="en-IN" sz="2000" b="1" dirty="0" smtClean="0"/>
              <a:t> Shah’s administration </a:t>
            </a:r>
          </a:p>
          <a:p>
            <a:endParaRPr lang="en-IN" dirty="0" smtClean="0"/>
          </a:p>
          <a:p>
            <a:endParaRPr lang="en-IN" dirty="0"/>
          </a:p>
          <a:p>
            <a:r>
              <a:rPr lang="en-IN" dirty="0" smtClean="0"/>
              <a:t>He ruled five years .</a:t>
            </a:r>
          </a:p>
          <a:p>
            <a:endParaRPr lang="en-IN" dirty="0"/>
          </a:p>
          <a:p>
            <a:r>
              <a:rPr lang="en-IN" dirty="0" smtClean="0"/>
              <a:t>He organized a brilliant administrative system .</a:t>
            </a:r>
          </a:p>
          <a:p>
            <a:endParaRPr lang="en-IN" dirty="0"/>
          </a:p>
          <a:p>
            <a:r>
              <a:rPr lang="en-IN" dirty="0" smtClean="0"/>
              <a:t>The central government  consisted of several departments .</a:t>
            </a:r>
          </a:p>
          <a:p>
            <a:endParaRPr lang="en-IN" dirty="0"/>
          </a:p>
          <a:p>
            <a:r>
              <a:rPr lang="en-IN" dirty="0" smtClean="0"/>
              <a:t>The King was assisted by four important ministers </a:t>
            </a:r>
          </a:p>
        </p:txBody>
      </p:sp>
    </p:spTree>
    <p:extLst>
      <p:ext uri="{BB962C8B-B14F-4D97-AF65-F5344CB8AC3E}">
        <p14:creationId xmlns:p14="http://schemas.microsoft.com/office/powerpoint/2010/main" val="1741449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1169</Words>
  <Application>Microsoft Office PowerPoint</Application>
  <PresentationFormat>On-screen Show (4:3)</PresentationFormat>
  <Paragraphs>237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THE MUGHAL EMPIRE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MUGHAL EMPIRE </dc:title>
  <dc:creator>sid m</dc:creator>
  <cp:lastModifiedBy>lingamal</cp:lastModifiedBy>
  <cp:revision>25</cp:revision>
  <dcterms:created xsi:type="dcterms:W3CDTF">2006-08-16T00:00:00Z</dcterms:created>
  <dcterms:modified xsi:type="dcterms:W3CDTF">2018-02-19T17:29:53Z</dcterms:modified>
</cp:coreProperties>
</file>